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3"/>
  </p:notesMasterIdLst>
  <p:sldIdLst>
    <p:sldId id="256" r:id="rId2"/>
    <p:sldId id="313" r:id="rId3"/>
    <p:sldId id="314" r:id="rId4"/>
    <p:sldId id="483" r:id="rId5"/>
    <p:sldId id="543" r:id="rId6"/>
    <p:sldId id="575" r:id="rId7"/>
    <p:sldId id="544" r:id="rId8"/>
    <p:sldId id="553" r:id="rId9"/>
    <p:sldId id="554" r:id="rId10"/>
    <p:sldId id="555" r:id="rId11"/>
    <p:sldId id="556" r:id="rId12"/>
    <p:sldId id="557" r:id="rId13"/>
    <p:sldId id="558" r:id="rId14"/>
    <p:sldId id="559" r:id="rId15"/>
    <p:sldId id="560" r:id="rId16"/>
    <p:sldId id="561" r:id="rId17"/>
    <p:sldId id="562" r:id="rId18"/>
    <p:sldId id="563" r:id="rId19"/>
    <p:sldId id="564" r:id="rId20"/>
    <p:sldId id="565" r:id="rId21"/>
    <p:sldId id="566" r:id="rId22"/>
    <p:sldId id="567" r:id="rId23"/>
    <p:sldId id="568" r:id="rId24"/>
    <p:sldId id="569" r:id="rId25"/>
    <p:sldId id="570" r:id="rId26"/>
    <p:sldId id="572" r:id="rId27"/>
    <p:sldId id="573" r:id="rId28"/>
    <p:sldId id="574" r:id="rId29"/>
    <p:sldId id="274" r:id="rId30"/>
    <p:sldId id="298" r:id="rId31"/>
    <p:sldId id="297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123" d="100"/>
          <a:sy n="123" d="100"/>
        </p:scale>
        <p:origin x="114" y="27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3173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4500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5 - Friday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Lossy</a:t>
            </a:r>
            <a:r>
              <a:rPr lang="en-US" dirty="0"/>
              <a:t> compression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Lossy</a:t>
            </a:r>
            <a:r>
              <a:rPr lang="en-US" dirty="0"/>
              <a:t> compression transforms one set of bits into a (usually smaller) set of bits in a way that loses information</a:t>
            </a:r>
          </a:p>
          <a:p>
            <a:pPr lvl="1"/>
            <a:r>
              <a:rPr lang="en-US" dirty="0"/>
              <a:t>The original bits may not be </a:t>
            </a:r>
            <a:r>
              <a:rPr lang="en-US" dirty="0" err="1"/>
              <a:t>reconstructible</a:t>
            </a:r>
            <a:endParaRPr lang="en-US" dirty="0"/>
          </a:p>
          <a:p>
            <a:r>
              <a:rPr lang="en-US" dirty="0" err="1"/>
              <a:t>Lossy</a:t>
            </a:r>
            <a:r>
              <a:rPr lang="en-US" dirty="0"/>
              <a:t> compression is mostly useful for media files for which the human senses don't notice the lost data</a:t>
            </a:r>
          </a:p>
          <a:p>
            <a:r>
              <a:rPr lang="en-US" dirty="0"/>
              <a:t>Examples of </a:t>
            </a:r>
            <a:r>
              <a:rPr lang="en-US" dirty="0" err="1"/>
              <a:t>lossy</a:t>
            </a:r>
            <a:r>
              <a:rPr lang="en-US" dirty="0"/>
              <a:t> compression:</a:t>
            </a:r>
          </a:p>
          <a:p>
            <a:pPr lvl="1"/>
            <a:r>
              <a:rPr lang="en-US" dirty="0"/>
              <a:t>MPEG encoding used for DVDs and streaming video</a:t>
            </a:r>
          </a:p>
          <a:p>
            <a:pPr lvl="1"/>
            <a:r>
              <a:rPr lang="en-US" dirty="0"/>
              <a:t>JPEG image files</a:t>
            </a:r>
          </a:p>
          <a:p>
            <a:pPr lvl="1"/>
            <a:r>
              <a:rPr lang="en-US" dirty="0"/>
              <a:t>MP3 format for audio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667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Encoding symbols with bits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Right now, we're only going to talk about the narrow problem of encoding symbols with bits in a lossless way</a:t>
            </a:r>
          </a:p>
          <a:p>
            <a:r>
              <a:rPr lang="en-US" dirty="0"/>
              <a:t>How many letters are there in English?</a:t>
            </a:r>
          </a:p>
          <a:p>
            <a:r>
              <a:rPr lang="en-US" dirty="0"/>
              <a:t>How many bits would it take to represent all of those letters?</a:t>
            </a:r>
          </a:p>
          <a:p>
            <a:r>
              <a:rPr lang="en-US" dirty="0"/>
              <a:t>This is a question we think about in many CS classes because of the contortions we have to go through to store characters</a:t>
            </a:r>
          </a:p>
        </p:txBody>
      </p:sp>
    </p:spTree>
    <p:extLst>
      <p:ext uri="{BB962C8B-B14F-4D97-AF65-F5344CB8AC3E}">
        <p14:creationId xmlns:p14="http://schemas.microsoft.com/office/powerpoint/2010/main" val="951170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2" name="Picture 4" descr="C:\Users\Barry\Desktop\English-slf.png"/>
          <p:cNvPicPr>
            <a:picLocks noChangeAspect="1" noChangeArrowheads="1"/>
          </p:cNvPicPr>
          <p:nvPr/>
        </p:nvPicPr>
        <p:blipFill rotWithShape="1">
          <a:blip r:embed="rId2" cstate="print"/>
          <a:srcRect b="6507"/>
          <a:stretch/>
        </p:blipFill>
        <p:spPr bwMode="auto">
          <a:xfrm>
            <a:off x="37454" y="2362200"/>
            <a:ext cx="5829300" cy="4379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1905000" y="1698991"/>
            <a:ext cx="9677400" cy="226340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Note that some English letters are used more frequently than others:</a:t>
            </a:r>
          </a:p>
          <a:p>
            <a:pPr>
              <a:buFont typeface="Wingdings 2" pitchFamily="18" charset="2"/>
              <a:buNone/>
            </a:pPr>
            <a:r>
              <a:rPr lang="en-US" dirty="0"/>
              <a:t>	ETAOINSHRDLU</a:t>
            </a:r>
          </a:p>
          <a:p>
            <a:r>
              <a:rPr lang="en-US" dirty="0"/>
              <a:t>It seems like a tremendous waste to encode E with the same number of bits as Z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Cleverly encoding symbols with bits</a:t>
            </a:r>
          </a:p>
        </p:txBody>
      </p:sp>
    </p:spTree>
    <p:extLst>
      <p:ext uri="{BB962C8B-B14F-4D97-AF65-F5344CB8AC3E}">
        <p14:creationId xmlns:p14="http://schemas.microsoft.com/office/powerpoint/2010/main" val="2486478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 length encoding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If we use a smaller number of bits for frequent letters and a larger number of bits for rare letters, we might be able to make a much smaller document</a:t>
                </a:r>
              </a:p>
              <a:p>
                <a:pPr lvl="1"/>
                <a:r>
                  <a:rPr lang="en-US" dirty="0"/>
                  <a:t>Much depends on the frequency distribution</a:t>
                </a:r>
              </a:p>
              <a:p>
                <a:r>
                  <a:rPr lang="en-US" dirty="0"/>
                  <a:t>We also have to pick our encodings carefully:</a:t>
                </a:r>
              </a:p>
              <a:p>
                <a:pPr lvl="1"/>
                <a:r>
                  <a:rPr lang="en-US" i="1" dirty="0"/>
                  <a:t>a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dirty="0"/>
                  <a:t> 0</a:t>
                </a:r>
              </a:p>
              <a:p>
                <a:pPr lvl="1"/>
                <a:r>
                  <a:rPr lang="en-US" i="1" dirty="0"/>
                  <a:t>b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dirty="0"/>
                  <a:t> 01</a:t>
                </a:r>
              </a:p>
              <a:p>
                <a:pPr lvl="1"/>
                <a:r>
                  <a:rPr lang="en-US" i="1" dirty="0"/>
                  <a:t>c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dirty="0"/>
                  <a:t> 11</a:t>
                </a:r>
              </a:p>
              <a:p>
                <a:pPr lvl="1"/>
                <a:r>
                  <a:rPr lang="en-US" i="1" dirty="0"/>
                  <a:t>d</a:t>
                </a:r>
                <a:r>
                  <a:rPr lang="en-US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dirty="0"/>
                  <a:t> 011</a:t>
                </a:r>
              </a:p>
              <a:p>
                <a:r>
                  <a:rPr lang="en-US" dirty="0"/>
                  <a:t>This encoding doesn't work since 011011 could map to </a:t>
                </a:r>
                <a:r>
                  <a:rPr lang="en-US" i="1" dirty="0" err="1"/>
                  <a:t>acac</a:t>
                </a:r>
                <a:r>
                  <a:rPr lang="en-US" dirty="0"/>
                  <a:t> or </a:t>
                </a:r>
                <a:r>
                  <a:rPr lang="en-US" i="1" dirty="0" err="1"/>
                  <a:t>dd</a:t>
                </a:r>
                <a:r>
                  <a:rPr lang="en-US" dirty="0"/>
                  <a:t> or </a:t>
                </a:r>
                <a:r>
                  <a:rPr lang="en-US" i="1" dirty="0" err="1"/>
                  <a:t>acd</a:t>
                </a:r>
                <a:r>
                  <a:rPr lang="en-US" dirty="0"/>
                  <a:t> or </a:t>
                </a:r>
                <a:r>
                  <a:rPr lang="en-US" i="1" dirty="0" err="1"/>
                  <a:t>dac</a:t>
                </a:r>
                <a:r>
                  <a:rPr lang="en-US" dirty="0"/>
                  <a:t>.</a:t>
                </a:r>
                <a:endParaRPr lang="en-US" i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2372" r="-2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94695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Prefix codes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We want to make an encoding such that the encoding of one letter is not a prefix of the coding of another letter</a:t>
                </a:r>
              </a:p>
              <a:p>
                <a:pPr lvl="1"/>
                <a:r>
                  <a:rPr lang="en-US" dirty="0"/>
                  <a:t>Such an encoding is called a prefix code</a:t>
                </a:r>
              </a:p>
              <a:p>
                <a:r>
                  <a:rPr lang="en-US" dirty="0"/>
                  <a:t>If you have a prefix code, you can scan bits from left to right and output a letter as soon as it matches</a:t>
                </a:r>
              </a:p>
              <a:p>
                <a:r>
                  <a:rPr lang="en-US" dirty="0"/>
                  <a:t>Example prefix code:</a:t>
                </a:r>
              </a:p>
              <a:p>
                <a:pPr lvl="1"/>
                <a:r>
                  <a:rPr lang="en-US" i="1" dirty="0"/>
                  <a:t>a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dirty="0"/>
                  <a:t> 11</a:t>
                </a:r>
              </a:p>
              <a:p>
                <a:pPr lvl="1"/>
                <a:r>
                  <a:rPr lang="en-US" i="1" dirty="0"/>
                  <a:t>b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dirty="0"/>
                  <a:t> 01</a:t>
                </a:r>
              </a:p>
              <a:p>
                <a:pPr lvl="1"/>
                <a:r>
                  <a:rPr lang="en-US" i="1" dirty="0"/>
                  <a:t>c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dirty="0"/>
                  <a:t> 001</a:t>
                </a:r>
              </a:p>
              <a:p>
                <a:pPr lvl="1"/>
                <a:r>
                  <a:rPr lang="en-US" i="1" dirty="0"/>
                  <a:t>d</a:t>
                </a:r>
                <a:r>
                  <a:rPr lang="en-US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dirty="0"/>
                  <a:t> 10</a:t>
                </a:r>
              </a:p>
              <a:p>
                <a:pPr lvl="1"/>
                <a:r>
                  <a:rPr lang="en-US" i="1" dirty="0"/>
                  <a:t>e</a:t>
                </a:r>
                <a:r>
                  <a:rPr lang="en-US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dirty="0"/>
                  <a:t> 000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23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83738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Optimal prefix codes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If each letter </a:t>
                </a:r>
                <a:r>
                  <a:rPr lang="en-US" b="1" i="1" dirty="0"/>
                  <a:t>x</a:t>
                </a:r>
                <a:r>
                  <a:rPr lang="en-US" dirty="0"/>
                  <a:t> has a frequency </a:t>
                </a:r>
                <a:r>
                  <a:rPr lang="en-US" b="1" i="1" dirty="0" err="1"/>
                  <a:t>f</a:t>
                </a:r>
                <a:r>
                  <a:rPr lang="en-US" b="1" i="1" baseline="-25000" dirty="0" err="1"/>
                  <a:t>x</a:t>
                </a:r>
                <a:r>
                  <a:rPr lang="en-US" dirty="0"/>
                  <a:t>, with </a:t>
                </a:r>
                <a:r>
                  <a:rPr lang="en-US" b="1" i="1" dirty="0"/>
                  <a:t>n</a:t>
                </a:r>
                <a:r>
                  <a:rPr lang="en-US" dirty="0"/>
                  <a:t> letters total, </a:t>
                </a:r>
                <a:r>
                  <a:rPr lang="en-US" b="1" i="1" dirty="0" err="1"/>
                  <a:t>nf</a:t>
                </a:r>
                <a:r>
                  <a:rPr lang="en-US" b="1" i="1" baseline="-25000" dirty="0" err="1"/>
                  <a:t>x</a:t>
                </a:r>
                <a:r>
                  <a:rPr lang="en-US" dirty="0"/>
                  <a:t> gives the number of occurrences of </a:t>
                </a:r>
                <a:r>
                  <a:rPr lang="en-US" b="1" i="1" dirty="0"/>
                  <a:t>x</a:t>
                </a:r>
                <a:r>
                  <a:rPr lang="en-US" dirty="0"/>
                  <a:t> in a document</a:t>
                </a:r>
              </a:p>
              <a:p>
                <a:r>
                  <a:rPr lang="en-US" dirty="0"/>
                  <a:t>Let </a:t>
                </a:r>
                <a:r>
                  <a:rPr lang="en-US" b="1" i="1" dirty="0"/>
                  <a:t>code</a:t>
                </a:r>
                <a:r>
                  <a:rPr lang="en-US" dirty="0"/>
                  <a:t>(</a:t>
                </a:r>
                <a:r>
                  <a:rPr lang="en-US" b="1" i="1" dirty="0"/>
                  <a:t>x</a:t>
                </a:r>
                <a:r>
                  <a:rPr lang="en-US" dirty="0"/>
                  <a:t>) be the encoding of a letter </a:t>
                </a:r>
                <a:r>
                  <a:rPr lang="en-US" b="1" i="1" dirty="0"/>
                  <a:t>x</a:t>
                </a:r>
                <a:r>
                  <a:rPr lang="en-US" dirty="0"/>
                  <a:t> and </a:t>
                </a:r>
                <a:r>
                  <a:rPr lang="en-US" b="1" i="1" dirty="0"/>
                  <a:t>S</a:t>
                </a:r>
                <a:r>
                  <a:rPr lang="en-US" dirty="0"/>
                  <a:t> is the alphabet</a:t>
                </a:r>
              </a:p>
              <a:p>
                <a:r>
                  <a:rPr lang="en-US" dirty="0"/>
                  <a:t>Total length of an encoding is:</a:t>
                </a:r>
              </a:p>
              <a:p>
                <a:pPr marL="11887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sub>
                        <m:sup/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  <m:d>
                            <m:dPr>
                              <m:begChr m:val="|"/>
                              <m:endChr m:val="|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𝑐𝑜𝑑𝑒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</m:nary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𝑛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  <m:d>
                            <m:dPr>
                              <m:begChr m:val="|"/>
                              <m:endChr m:val="|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𝑐𝑜𝑑𝑒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d>
                        </m:e>
                      </m:nary>
                    </m:oMath>
                  </m:oMathPara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An </a:t>
                </a:r>
                <a:r>
                  <a:rPr lang="en-US" b="1" dirty="0"/>
                  <a:t>optimal prefix code</a:t>
                </a:r>
                <a:r>
                  <a:rPr lang="en-US" dirty="0"/>
                  <a:t> minimizes average encoding length:</a:t>
                </a:r>
              </a:p>
              <a:p>
                <a:pPr marL="11887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  <m:d>
                            <m:dPr>
                              <m:begChr m:val="|"/>
                              <m:endChr m:val="|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𝑐𝑜𝑑𝑒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d>
                        </m:e>
                      </m:nary>
                    </m:oMath>
                  </m:oMathPara>
                </a14:m>
                <a:endParaRPr lang="en-US" dirty="0"/>
              </a:p>
              <a:p>
                <a:endParaRPr lang="en-US" dirty="0"/>
              </a:p>
              <a:p>
                <a:pPr marL="118872" indent="0">
                  <a:buNone/>
                </a:pPr>
                <a:endParaRPr lang="en-US" dirty="0"/>
              </a:p>
              <a:p>
                <a:pPr marL="118872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2372" r="-11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58704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key idea is that we can represent letters as leaves in a binary tree</a:t>
            </a:r>
          </a:p>
          <a:p>
            <a:pPr lvl="1"/>
            <a:r>
              <a:rPr lang="en-US" dirty="0"/>
              <a:t>Each left turn is a 0</a:t>
            </a:r>
          </a:p>
          <a:p>
            <a:pPr lvl="1"/>
            <a:r>
              <a:rPr lang="en-US" dirty="0"/>
              <a:t>Each right turn is a 1</a:t>
            </a:r>
          </a:p>
          <a:p>
            <a:r>
              <a:rPr lang="en-US"/>
              <a:t>No letter </a:t>
            </a:r>
            <a:r>
              <a:rPr lang="en-US" dirty="0"/>
              <a:t>will be the prefix </a:t>
            </a:r>
            <a:r>
              <a:rPr lang="en-US"/>
              <a:t>of another</a:t>
            </a:r>
            <a:endParaRPr lang="en-US" dirty="0"/>
          </a:p>
          <a:p>
            <a:r>
              <a:rPr lang="en-US" dirty="0"/>
              <a:t>Why?</a:t>
            </a:r>
          </a:p>
          <a:p>
            <a:r>
              <a:rPr lang="en-US" dirty="0"/>
              <a:t>If a letter was the prefix of another, it would be on the path to the other letter, but every letter is a leaf</a:t>
            </a:r>
          </a:p>
        </p:txBody>
      </p:sp>
    </p:spTree>
    <p:extLst>
      <p:ext uri="{BB962C8B-B14F-4D97-AF65-F5344CB8AC3E}">
        <p14:creationId xmlns:p14="http://schemas.microsoft.com/office/powerpoint/2010/main" val="4211478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Prefix code tree example</a:t>
            </a:r>
          </a:p>
        </p:txBody>
      </p:sp>
      <p:sp>
        <p:nvSpPr>
          <p:cNvPr id="4" name="Oval 3"/>
          <p:cNvSpPr/>
          <p:nvPr/>
        </p:nvSpPr>
        <p:spPr>
          <a:xfrm>
            <a:off x="4876800" y="19050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i="1"/>
          </a:p>
        </p:txBody>
      </p:sp>
      <p:sp>
        <p:nvSpPr>
          <p:cNvPr id="5" name="Oval 4"/>
          <p:cNvSpPr/>
          <p:nvPr/>
        </p:nvSpPr>
        <p:spPr>
          <a:xfrm>
            <a:off x="3733800" y="3232975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i="1"/>
          </a:p>
        </p:txBody>
      </p:sp>
      <p:sp>
        <p:nvSpPr>
          <p:cNvPr id="6" name="Oval 5"/>
          <p:cNvSpPr/>
          <p:nvPr/>
        </p:nvSpPr>
        <p:spPr>
          <a:xfrm>
            <a:off x="2895600" y="44196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i="1"/>
          </a:p>
        </p:txBody>
      </p:sp>
      <p:sp>
        <p:nvSpPr>
          <p:cNvPr id="7" name="Oval 6"/>
          <p:cNvSpPr/>
          <p:nvPr/>
        </p:nvSpPr>
        <p:spPr>
          <a:xfrm>
            <a:off x="4610100" y="44196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i="1"/>
          </a:p>
        </p:txBody>
      </p:sp>
      <p:sp>
        <p:nvSpPr>
          <p:cNvPr id="8" name="Oval 7"/>
          <p:cNvSpPr/>
          <p:nvPr/>
        </p:nvSpPr>
        <p:spPr>
          <a:xfrm>
            <a:off x="2362200" y="57912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/>
              <a:t>e</a:t>
            </a:r>
          </a:p>
        </p:txBody>
      </p:sp>
      <p:sp>
        <p:nvSpPr>
          <p:cNvPr id="9" name="Oval 8"/>
          <p:cNvSpPr/>
          <p:nvPr/>
        </p:nvSpPr>
        <p:spPr>
          <a:xfrm>
            <a:off x="3276600" y="57912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/>
              <a:t>d</a:t>
            </a:r>
          </a:p>
        </p:txBody>
      </p:sp>
      <p:sp>
        <p:nvSpPr>
          <p:cNvPr id="10" name="Oval 9"/>
          <p:cNvSpPr/>
          <p:nvPr/>
        </p:nvSpPr>
        <p:spPr>
          <a:xfrm>
            <a:off x="4195762" y="57912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/>
              <a:t>c</a:t>
            </a:r>
          </a:p>
        </p:txBody>
      </p:sp>
      <p:sp>
        <p:nvSpPr>
          <p:cNvPr id="11" name="Oval 10"/>
          <p:cNvSpPr/>
          <p:nvPr/>
        </p:nvSpPr>
        <p:spPr>
          <a:xfrm>
            <a:off x="5072062" y="57912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/>
              <a:t>b</a:t>
            </a:r>
          </a:p>
        </p:txBody>
      </p:sp>
      <p:sp>
        <p:nvSpPr>
          <p:cNvPr id="12" name="Oval 11"/>
          <p:cNvSpPr/>
          <p:nvPr/>
        </p:nvSpPr>
        <p:spPr>
          <a:xfrm>
            <a:off x="6057900" y="3232975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/>
              <a:t>a</a:t>
            </a:r>
          </a:p>
        </p:txBody>
      </p:sp>
      <p:cxnSp>
        <p:nvCxnSpPr>
          <p:cNvPr id="14" name="Straight Connector 13"/>
          <p:cNvCxnSpPr>
            <a:stCxn id="4" idx="3"/>
            <a:endCxn id="5" idx="0"/>
          </p:cNvCxnSpPr>
          <p:nvPr/>
        </p:nvCxnSpPr>
        <p:spPr>
          <a:xfrm flipH="1">
            <a:off x="4000501" y="2360285"/>
            <a:ext cx="954415" cy="87269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5" idx="3"/>
            <a:endCxn id="6" idx="0"/>
          </p:cNvCxnSpPr>
          <p:nvPr/>
        </p:nvCxnSpPr>
        <p:spPr>
          <a:xfrm flipH="1">
            <a:off x="3162301" y="3688260"/>
            <a:ext cx="649615" cy="73134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6" idx="3"/>
            <a:endCxn id="8" idx="0"/>
          </p:cNvCxnSpPr>
          <p:nvPr/>
        </p:nvCxnSpPr>
        <p:spPr>
          <a:xfrm flipH="1">
            <a:off x="2628901" y="4874886"/>
            <a:ext cx="344815" cy="91631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6" idx="5"/>
            <a:endCxn id="9" idx="0"/>
          </p:cNvCxnSpPr>
          <p:nvPr/>
        </p:nvCxnSpPr>
        <p:spPr>
          <a:xfrm>
            <a:off x="3350886" y="4874886"/>
            <a:ext cx="192415" cy="91631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7" idx="0"/>
            <a:endCxn id="5" idx="5"/>
          </p:cNvCxnSpPr>
          <p:nvPr/>
        </p:nvCxnSpPr>
        <p:spPr>
          <a:xfrm flipH="1" flipV="1">
            <a:off x="4189086" y="3688260"/>
            <a:ext cx="687715" cy="73134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7" idx="3"/>
            <a:endCxn id="10" idx="0"/>
          </p:cNvCxnSpPr>
          <p:nvPr/>
        </p:nvCxnSpPr>
        <p:spPr>
          <a:xfrm flipH="1">
            <a:off x="4462463" y="4874886"/>
            <a:ext cx="225753" cy="91631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11" idx="0"/>
            <a:endCxn id="7" idx="5"/>
          </p:cNvCxnSpPr>
          <p:nvPr/>
        </p:nvCxnSpPr>
        <p:spPr>
          <a:xfrm flipH="1" flipV="1">
            <a:off x="5065386" y="4874886"/>
            <a:ext cx="273377" cy="91631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4" idx="5"/>
            <a:endCxn id="12" idx="0"/>
          </p:cNvCxnSpPr>
          <p:nvPr/>
        </p:nvCxnSpPr>
        <p:spPr>
          <a:xfrm>
            <a:off x="5332086" y="2360285"/>
            <a:ext cx="992515" cy="87269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7121852" y="2210615"/>
                <a:ext cx="3276600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1"/>
                <a:r>
                  <a:rPr lang="en-US" sz="3600" i="1" dirty="0"/>
                  <a:t>a</a:t>
                </a:r>
                <a:r>
                  <a:rPr lang="en-US" sz="3600" dirty="0"/>
                  <a:t> 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sz="3600" dirty="0"/>
                  <a:t> 1</a:t>
                </a:r>
              </a:p>
              <a:p>
                <a:pPr lvl="1"/>
                <a:r>
                  <a:rPr lang="en-US" sz="3600" i="1" dirty="0"/>
                  <a:t>b</a:t>
                </a:r>
                <a:r>
                  <a:rPr lang="en-US" sz="3600" dirty="0"/>
                  <a:t> 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sz="3600" dirty="0"/>
                  <a:t> 011</a:t>
                </a:r>
              </a:p>
              <a:p>
                <a:pPr lvl="1"/>
                <a:r>
                  <a:rPr lang="en-US" sz="3600" i="1" dirty="0"/>
                  <a:t>c</a:t>
                </a:r>
                <a:r>
                  <a:rPr lang="en-US" sz="3600" dirty="0"/>
                  <a:t> 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sz="3600" dirty="0"/>
                  <a:t> 010</a:t>
                </a:r>
              </a:p>
              <a:p>
                <a:pPr lvl="1"/>
                <a:r>
                  <a:rPr lang="en-US" sz="3600" i="1" dirty="0"/>
                  <a:t>d</a:t>
                </a:r>
                <a:r>
                  <a:rPr lang="en-US" sz="36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sz="3600" dirty="0"/>
                  <a:t> 001</a:t>
                </a:r>
              </a:p>
              <a:p>
                <a:pPr lvl="1"/>
                <a:r>
                  <a:rPr lang="en-US" sz="3600" i="1" dirty="0"/>
                  <a:t>e</a:t>
                </a:r>
                <a:r>
                  <a:rPr lang="en-US" sz="36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sz="3600" dirty="0"/>
                  <a:t> 000</a:t>
                </a:r>
              </a:p>
              <a:p>
                <a:endParaRPr lang="en-US" sz="36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1852" y="2210615"/>
                <a:ext cx="3276600" cy="3416320"/>
              </a:xfrm>
              <a:prstGeom prst="rect">
                <a:avLst/>
              </a:prstGeom>
              <a:blipFill>
                <a:blip r:embed="rId2"/>
                <a:stretch>
                  <a:fillRect t="-28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10800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Full binary trees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Recall that a binary tree is a rooted tree in which each node has 0, 1, or 2 children</a:t>
            </a:r>
          </a:p>
          <a:p>
            <a:r>
              <a:rPr lang="en-US" dirty="0"/>
              <a:t>A </a:t>
            </a:r>
            <a:r>
              <a:rPr lang="en-US" b="1" dirty="0"/>
              <a:t>full binary tree</a:t>
            </a:r>
            <a:r>
              <a:rPr lang="en-US" dirty="0"/>
              <a:t> is one in which every node that isn't a leaf has two children</a:t>
            </a:r>
          </a:p>
        </p:txBody>
      </p:sp>
    </p:spTree>
    <p:extLst>
      <p:ext uri="{BB962C8B-B14F-4D97-AF65-F5344CB8AC3E}">
        <p14:creationId xmlns:p14="http://schemas.microsoft.com/office/powerpoint/2010/main" val="421748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An optimal prefix code is represented by a full binary tree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Proof by contradiction:</a:t>
            </a:r>
          </a:p>
          <a:p>
            <a:pPr lvl="1"/>
            <a:r>
              <a:rPr lang="en-US" dirty="0"/>
              <a:t>Let </a:t>
            </a:r>
            <a:r>
              <a:rPr lang="en-US" b="1" i="1" dirty="0"/>
              <a:t>T</a:t>
            </a:r>
            <a:r>
              <a:rPr lang="en-US" dirty="0"/>
              <a:t> be a binary tree for an optimal prefix code.  Suppose it contains a node </a:t>
            </a:r>
            <a:r>
              <a:rPr lang="en-US" b="1" i="1" dirty="0"/>
              <a:t>u</a:t>
            </a:r>
            <a:r>
              <a:rPr lang="en-US" dirty="0"/>
              <a:t> with exactly one child </a:t>
            </a:r>
            <a:r>
              <a:rPr lang="en-US" b="1" i="1" dirty="0"/>
              <a:t>v</a:t>
            </a:r>
            <a:r>
              <a:rPr lang="en-US" dirty="0"/>
              <a:t> (and is thus not full).  We can convert </a:t>
            </a:r>
            <a:r>
              <a:rPr lang="en-US" b="1" i="1" dirty="0"/>
              <a:t>T</a:t>
            </a:r>
            <a:r>
              <a:rPr lang="en-US" dirty="0"/>
              <a:t> into </a:t>
            </a:r>
            <a:r>
              <a:rPr lang="en-US" b="1" i="1" dirty="0"/>
              <a:t>T'</a:t>
            </a:r>
            <a:r>
              <a:rPr lang="en-US" dirty="0"/>
              <a:t> by replacing </a:t>
            </a:r>
            <a:r>
              <a:rPr lang="en-US" b="1" i="1" dirty="0"/>
              <a:t>u</a:t>
            </a:r>
            <a:r>
              <a:rPr lang="en-US" dirty="0"/>
              <a:t> with </a:t>
            </a:r>
            <a:r>
              <a:rPr lang="en-US" b="1" i="1" dirty="0"/>
              <a:t>v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Case 1: </a:t>
            </a:r>
            <a:r>
              <a:rPr lang="en-US" b="1" i="1" dirty="0"/>
              <a:t>u</a:t>
            </a:r>
            <a:r>
              <a:rPr lang="en-US" dirty="0"/>
              <a:t> is the root of </a:t>
            </a:r>
            <a:r>
              <a:rPr lang="en-US" b="1" i="1" dirty="0"/>
              <a:t>T</a:t>
            </a:r>
          </a:p>
          <a:p>
            <a:pPr lvl="2"/>
            <a:r>
              <a:rPr lang="en-US" dirty="0"/>
              <a:t>Delete node </a:t>
            </a:r>
            <a:r>
              <a:rPr lang="en-US" b="1" i="1" dirty="0"/>
              <a:t>u</a:t>
            </a:r>
            <a:r>
              <a:rPr lang="en-US" dirty="0"/>
              <a:t> and use </a:t>
            </a:r>
            <a:r>
              <a:rPr lang="en-US" b="1" i="1" dirty="0"/>
              <a:t>v</a:t>
            </a:r>
            <a:r>
              <a:rPr lang="en-US" dirty="0"/>
              <a:t> as the root</a:t>
            </a:r>
          </a:p>
          <a:p>
            <a:pPr lvl="1"/>
            <a:r>
              <a:rPr lang="en-US" dirty="0"/>
              <a:t>Case 2: </a:t>
            </a:r>
            <a:r>
              <a:rPr lang="en-US" b="1" i="1" dirty="0"/>
              <a:t>u</a:t>
            </a:r>
            <a:r>
              <a:rPr lang="en-US" dirty="0"/>
              <a:t> is not the root of </a:t>
            </a:r>
            <a:r>
              <a:rPr lang="en-US" b="1" i="1" dirty="0"/>
              <a:t>T</a:t>
            </a:r>
          </a:p>
          <a:p>
            <a:pPr lvl="2"/>
            <a:r>
              <a:rPr lang="en-US" dirty="0"/>
              <a:t>Let </a:t>
            </a:r>
            <a:r>
              <a:rPr lang="en-US" b="1" i="1" dirty="0"/>
              <a:t>w</a:t>
            </a:r>
            <a:r>
              <a:rPr lang="en-US" dirty="0"/>
              <a:t> be the parent of </a:t>
            </a:r>
            <a:r>
              <a:rPr lang="en-US" b="1" i="1" dirty="0"/>
              <a:t>u</a:t>
            </a:r>
            <a:r>
              <a:rPr lang="en-US" dirty="0"/>
              <a:t>.  Delete node </a:t>
            </a:r>
            <a:r>
              <a:rPr lang="en-US" b="1" i="1" dirty="0"/>
              <a:t>u</a:t>
            </a:r>
            <a:r>
              <a:rPr lang="en-US" dirty="0"/>
              <a:t> and make </a:t>
            </a:r>
            <a:r>
              <a:rPr lang="en-US" b="1" i="1" dirty="0"/>
              <a:t>v</a:t>
            </a:r>
            <a:r>
              <a:rPr lang="en-US" dirty="0"/>
              <a:t> the child of </a:t>
            </a:r>
            <a:r>
              <a:rPr lang="en-US" b="1" i="1" dirty="0"/>
              <a:t>w</a:t>
            </a:r>
            <a:r>
              <a:rPr lang="en-US" dirty="0"/>
              <a:t> that </a:t>
            </a:r>
            <a:r>
              <a:rPr lang="en-US" b="1" i="1" dirty="0"/>
              <a:t>u</a:t>
            </a:r>
            <a:r>
              <a:rPr lang="en-US" dirty="0"/>
              <a:t> was.</a:t>
            </a:r>
          </a:p>
          <a:p>
            <a:pPr lvl="1"/>
            <a:r>
              <a:rPr lang="en-US" dirty="0"/>
              <a:t>In both cases letters in leaves below </a:t>
            </a:r>
            <a:r>
              <a:rPr lang="en-US" b="1" i="1" dirty="0"/>
              <a:t>u</a:t>
            </a:r>
            <a:r>
              <a:rPr lang="en-US" dirty="0"/>
              <a:t> need one fewer bit, and other leaves are not affected.  Since </a:t>
            </a:r>
            <a:r>
              <a:rPr lang="en-US" b="1" i="1" dirty="0"/>
              <a:t>T'</a:t>
            </a:r>
            <a:r>
              <a:rPr lang="en-US" dirty="0"/>
              <a:t> uses fewer bits for some letters, </a:t>
            </a:r>
            <a:r>
              <a:rPr lang="en-US" b="1" i="1" dirty="0"/>
              <a:t>T</a:t>
            </a:r>
            <a:r>
              <a:rPr lang="en-US" dirty="0"/>
              <a:t> is not optimal.  Contradiction. ∎</a:t>
            </a:r>
          </a:p>
        </p:txBody>
      </p:sp>
    </p:spTree>
    <p:extLst>
      <p:ext uri="{BB962C8B-B14F-4D97-AF65-F5344CB8AC3E}">
        <p14:creationId xmlns:p14="http://schemas.microsoft.com/office/powerpoint/2010/main" val="2247666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Last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Minimum spanning trees</a:t>
            </a:r>
          </a:p>
          <a:p>
            <a:r>
              <a:rPr lang="en-US" dirty="0"/>
              <a:t>Clustering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can we figure out the tree structure?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know that the binary tree will be full, but there are many full binary trees with </a:t>
            </a:r>
            <a:r>
              <a:rPr lang="en-US" b="1" i="1" dirty="0"/>
              <a:t>n</a:t>
            </a:r>
            <a:r>
              <a:rPr lang="en-US" dirty="0"/>
              <a:t> leaves</a:t>
            </a:r>
          </a:p>
          <a:p>
            <a:r>
              <a:rPr lang="en-US" dirty="0"/>
              <a:t>Imagine that we had a full binary tree </a:t>
            </a:r>
            <a:r>
              <a:rPr lang="en-US" b="1" i="1" dirty="0"/>
              <a:t>T</a:t>
            </a:r>
            <a:r>
              <a:rPr lang="en-US" b="1" dirty="0"/>
              <a:t>*</a:t>
            </a:r>
            <a:r>
              <a:rPr lang="en-US" dirty="0"/>
              <a:t> that was an optimal prefix tree</a:t>
            </a:r>
          </a:p>
          <a:p>
            <a:r>
              <a:rPr lang="en-US" dirty="0"/>
              <a:t>We know that the low frequency letters should appear at the deepest levels of the tree</a:t>
            </a:r>
          </a:p>
          <a:p>
            <a:r>
              <a:rPr lang="en-US" dirty="0"/>
              <a:t>For letters </a:t>
            </a:r>
            <a:r>
              <a:rPr lang="en-US" b="1" i="1" dirty="0"/>
              <a:t>y</a:t>
            </a:r>
            <a:r>
              <a:rPr lang="en-US" dirty="0"/>
              <a:t> and </a:t>
            </a:r>
            <a:r>
              <a:rPr lang="en-US" b="1" i="1" dirty="0"/>
              <a:t>z</a:t>
            </a:r>
            <a:r>
              <a:rPr lang="en-US" dirty="0"/>
              <a:t>, and corresponding nodes </a:t>
            </a:r>
            <a:r>
              <a:rPr lang="en-US" i="1" dirty="0"/>
              <a:t>node</a:t>
            </a:r>
            <a:r>
              <a:rPr lang="en-US" dirty="0"/>
              <a:t>(</a:t>
            </a:r>
            <a:r>
              <a:rPr lang="en-US" b="1" i="1" dirty="0"/>
              <a:t>y</a:t>
            </a:r>
            <a:r>
              <a:rPr lang="en-US" dirty="0"/>
              <a:t>) and </a:t>
            </a:r>
            <a:r>
              <a:rPr lang="en-US" i="1" dirty="0"/>
              <a:t>node</a:t>
            </a:r>
            <a:r>
              <a:rPr lang="en-US" dirty="0"/>
              <a:t>(</a:t>
            </a:r>
            <a:r>
              <a:rPr lang="en-US" b="1" i="1" dirty="0"/>
              <a:t>z</a:t>
            </a:r>
            <a:r>
              <a:rPr lang="en-US" dirty="0"/>
              <a:t>), if </a:t>
            </a:r>
            <a:r>
              <a:rPr lang="en-US" i="1" dirty="0"/>
              <a:t>depth</a:t>
            </a:r>
            <a:r>
              <a:rPr lang="en-US" dirty="0"/>
              <a:t>(</a:t>
            </a:r>
            <a:r>
              <a:rPr lang="en-US" i="1" dirty="0"/>
              <a:t>node</a:t>
            </a:r>
            <a:r>
              <a:rPr lang="en-US" dirty="0"/>
              <a:t>(</a:t>
            </a:r>
            <a:r>
              <a:rPr lang="en-US" b="1" i="1" dirty="0"/>
              <a:t>y</a:t>
            </a:r>
            <a:r>
              <a:rPr lang="en-US" dirty="0"/>
              <a:t>)) &lt; </a:t>
            </a:r>
            <a:r>
              <a:rPr lang="en-US" i="1" dirty="0"/>
              <a:t>depth</a:t>
            </a:r>
            <a:r>
              <a:rPr lang="en-US" dirty="0"/>
              <a:t>(</a:t>
            </a:r>
            <a:r>
              <a:rPr lang="en-US" i="1" dirty="0"/>
              <a:t>node</a:t>
            </a:r>
            <a:r>
              <a:rPr lang="en-US" dirty="0"/>
              <a:t>(</a:t>
            </a:r>
            <a:r>
              <a:rPr lang="en-US" b="1" i="1" dirty="0"/>
              <a:t>z</a:t>
            </a:r>
            <a:r>
              <a:rPr lang="en-US" dirty="0"/>
              <a:t>)) then </a:t>
            </a:r>
            <a:r>
              <a:rPr lang="en-US" b="1" i="1" dirty="0" err="1"/>
              <a:t>f</a:t>
            </a:r>
            <a:r>
              <a:rPr lang="en-US" b="1" i="1" baseline="-25000" dirty="0" err="1"/>
              <a:t>y</a:t>
            </a:r>
            <a:r>
              <a:rPr lang="en-US" dirty="0"/>
              <a:t> ≥ </a:t>
            </a:r>
            <a:r>
              <a:rPr lang="en-US" b="1" i="1" dirty="0" err="1"/>
              <a:t>f</a:t>
            </a:r>
            <a:r>
              <a:rPr lang="en-US" b="1" i="1" baseline="-25000" dirty="0" err="1"/>
              <a:t>z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7108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We don't have the structure of </a:t>
            </a:r>
            <a:r>
              <a:rPr lang="en-US" i="1" dirty="0"/>
              <a:t>T</a:t>
            </a:r>
            <a:r>
              <a:rPr lang="en-US" dirty="0"/>
              <a:t>*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we did, we could label it by putting the highest frequency letters in the highest levels of the tree and then going down, level by level</a:t>
            </a:r>
          </a:p>
          <a:p>
            <a:r>
              <a:rPr lang="en-US" dirty="0"/>
              <a:t>Instead, we work backwards</a:t>
            </a:r>
          </a:p>
          <a:p>
            <a:r>
              <a:rPr lang="en-US" dirty="0"/>
              <a:t>The lowest frequency letter must be at the deepest leaf in the tree, call it </a:t>
            </a:r>
            <a:r>
              <a:rPr lang="en-US" b="1" i="1" dirty="0"/>
              <a:t>v</a:t>
            </a:r>
          </a:p>
          <a:p>
            <a:r>
              <a:rPr lang="en-US" dirty="0"/>
              <a:t>Since this is a full binary tree, </a:t>
            </a:r>
            <a:r>
              <a:rPr lang="en-US" b="1" i="1" dirty="0"/>
              <a:t>v</a:t>
            </a:r>
            <a:r>
              <a:rPr lang="en-US" dirty="0"/>
              <a:t> must have a sibling </a:t>
            </a:r>
            <a:r>
              <a:rPr lang="en-US" b="1" i="1" dirty="0"/>
              <a:t>w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365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 description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Take the two lowest frequency letters </a:t>
            </a:r>
            <a:r>
              <a:rPr lang="en-US" b="1" i="1" dirty="0"/>
              <a:t>y</a:t>
            </a:r>
            <a:r>
              <a:rPr lang="en-US" dirty="0"/>
              <a:t> and </a:t>
            </a:r>
            <a:r>
              <a:rPr lang="en-US" b="1" i="1" dirty="0"/>
              <a:t>z</a:t>
            </a:r>
            <a:r>
              <a:rPr lang="en-US" dirty="0"/>
              <a:t>.</a:t>
            </a:r>
          </a:p>
          <a:p>
            <a:r>
              <a:rPr lang="en-US" dirty="0"/>
              <a:t>Since they are neighbors in a full tree, we can stick them together and treat them like a meta-letter </a:t>
            </a:r>
            <a:r>
              <a:rPr lang="en-US" b="1" i="1" dirty="0" err="1"/>
              <a:t>yz</a:t>
            </a:r>
            <a:r>
              <a:rPr lang="en-US" dirty="0"/>
              <a:t> with the sum of their frequencies.</a:t>
            </a:r>
          </a:p>
          <a:p>
            <a:r>
              <a:rPr lang="en-US" dirty="0"/>
              <a:t>Recursively repeat until everything is merged together.</a:t>
            </a:r>
          </a:p>
        </p:txBody>
      </p:sp>
    </p:spTree>
    <p:extLst>
      <p:ext uri="{BB962C8B-B14F-4D97-AF65-F5344CB8AC3E}">
        <p14:creationId xmlns:p14="http://schemas.microsoft.com/office/powerpoint/2010/main" val="3971107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If </a:t>
            </a:r>
            <a:r>
              <a:rPr lang="en-US" b="1" i="1" dirty="0"/>
              <a:t>S</a:t>
            </a:r>
            <a:r>
              <a:rPr lang="en-US" dirty="0"/>
              <a:t> has two letters then</a:t>
            </a:r>
          </a:p>
          <a:p>
            <a:pPr lvl="1"/>
            <a:r>
              <a:rPr lang="en-US" dirty="0"/>
              <a:t>Encode one with 0 and the other with 1</a:t>
            </a:r>
          </a:p>
          <a:p>
            <a:r>
              <a:rPr lang="en-US" dirty="0"/>
              <a:t>Else</a:t>
            </a:r>
          </a:p>
          <a:p>
            <a:pPr lvl="1"/>
            <a:r>
              <a:rPr lang="en-US" dirty="0"/>
              <a:t>Let </a:t>
            </a:r>
            <a:r>
              <a:rPr lang="en-US" b="1" i="1" dirty="0"/>
              <a:t>y</a:t>
            </a:r>
            <a:r>
              <a:rPr lang="en-US" dirty="0"/>
              <a:t> and </a:t>
            </a:r>
            <a:r>
              <a:rPr lang="en-US" b="1" i="1" dirty="0"/>
              <a:t>z</a:t>
            </a:r>
            <a:r>
              <a:rPr lang="en-US" dirty="0"/>
              <a:t> be the two lowest-frequency letters</a:t>
            </a:r>
          </a:p>
          <a:p>
            <a:pPr lvl="1"/>
            <a:r>
              <a:rPr lang="en-US" dirty="0"/>
              <a:t>Form a new alphabet </a:t>
            </a:r>
            <a:r>
              <a:rPr lang="en-US" b="1" i="1" dirty="0"/>
              <a:t>S'</a:t>
            </a:r>
            <a:r>
              <a:rPr lang="en-US" dirty="0"/>
              <a:t> by deleting </a:t>
            </a:r>
            <a:r>
              <a:rPr lang="en-US" b="1" i="1" dirty="0"/>
              <a:t>y</a:t>
            </a:r>
            <a:r>
              <a:rPr lang="en-US" dirty="0"/>
              <a:t> and </a:t>
            </a:r>
            <a:r>
              <a:rPr lang="en-US" b="1" i="1" dirty="0"/>
              <a:t>z</a:t>
            </a:r>
            <a:r>
              <a:rPr lang="en-US" dirty="0"/>
              <a:t> and replacing them with a new letter </a:t>
            </a:r>
            <a:r>
              <a:rPr lang="en-US" b="1" i="1" dirty="0"/>
              <a:t>w</a:t>
            </a:r>
            <a:r>
              <a:rPr lang="en-US" dirty="0"/>
              <a:t> of frequency </a:t>
            </a:r>
            <a:r>
              <a:rPr lang="en-US" b="1" i="1" dirty="0" err="1"/>
              <a:t>f</a:t>
            </a:r>
            <a:r>
              <a:rPr lang="en-US" b="1" i="1" baseline="-25000" dirty="0" err="1"/>
              <a:t>y</a:t>
            </a:r>
            <a:r>
              <a:rPr lang="en-US" dirty="0"/>
              <a:t> + </a:t>
            </a:r>
            <a:r>
              <a:rPr lang="en-US" b="1" i="1" dirty="0" err="1"/>
              <a:t>f</a:t>
            </a:r>
            <a:r>
              <a:rPr lang="en-US" b="1" i="1" baseline="-25000" dirty="0" err="1"/>
              <a:t>z</a:t>
            </a:r>
            <a:endParaRPr lang="en-US" b="1" i="1" baseline="-25000" dirty="0"/>
          </a:p>
          <a:p>
            <a:pPr lvl="1"/>
            <a:r>
              <a:rPr lang="en-US" dirty="0"/>
              <a:t>Recursively construct a prefix code for </a:t>
            </a:r>
            <a:r>
              <a:rPr lang="en-US" b="1" i="1" dirty="0"/>
              <a:t>S'</a:t>
            </a:r>
            <a:r>
              <a:rPr lang="en-US" dirty="0"/>
              <a:t> with tree </a:t>
            </a:r>
            <a:r>
              <a:rPr lang="en-US" b="1" i="1" dirty="0"/>
              <a:t>T'</a:t>
            </a:r>
          </a:p>
          <a:p>
            <a:pPr lvl="1"/>
            <a:r>
              <a:rPr lang="en-US" dirty="0"/>
              <a:t>Define a prefix code for </a:t>
            </a:r>
            <a:r>
              <a:rPr lang="en-US" b="1" i="1" dirty="0"/>
              <a:t>S</a:t>
            </a:r>
            <a:r>
              <a:rPr lang="en-US" dirty="0"/>
              <a:t> as follows:</a:t>
            </a:r>
          </a:p>
          <a:p>
            <a:pPr lvl="2"/>
            <a:r>
              <a:rPr lang="en-US" dirty="0"/>
              <a:t>Start with </a:t>
            </a:r>
            <a:r>
              <a:rPr lang="en-US" b="1" i="1" dirty="0"/>
              <a:t>T'</a:t>
            </a:r>
          </a:p>
          <a:p>
            <a:pPr lvl="2"/>
            <a:r>
              <a:rPr lang="en-US" dirty="0"/>
              <a:t>Take the leaf labeled </a:t>
            </a:r>
            <a:r>
              <a:rPr lang="en-US" b="1" i="1" dirty="0"/>
              <a:t>w</a:t>
            </a:r>
            <a:r>
              <a:rPr lang="en-US" dirty="0"/>
              <a:t> and add two children below it labeled </a:t>
            </a:r>
            <a:r>
              <a:rPr lang="en-US" b="1" i="1" dirty="0"/>
              <a:t>y</a:t>
            </a:r>
            <a:r>
              <a:rPr lang="en-US" dirty="0"/>
              <a:t> and </a:t>
            </a:r>
            <a:r>
              <a:rPr lang="en-US" b="1" i="1" dirty="0"/>
              <a:t>z</a:t>
            </a:r>
          </a:p>
        </p:txBody>
      </p:sp>
    </p:spTree>
    <p:extLst>
      <p:ext uri="{BB962C8B-B14F-4D97-AF65-F5344CB8AC3E}">
        <p14:creationId xmlns:p14="http://schemas.microsoft.com/office/powerpoint/2010/main" val="1406948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Proof: ABL(</a:t>
            </a:r>
            <a:r>
              <a:rPr lang="en-US" i="1" dirty="0"/>
              <a:t>T'</a:t>
            </a:r>
            <a:r>
              <a:rPr lang="en-US" dirty="0"/>
              <a:t>) = ABL(</a:t>
            </a:r>
            <a:r>
              <a:rPr lang="en-US" i="1" dirty="0"/>
              <a:t>T</a:t>
            </a:r>
            <a:r>
              <a:rPr lang="en-US" dirty="0"/>
              <a:t>) - </a:t>
            </a:r>
            <a:r>
              <a:rPr lang="en-US" i="1" dirty="0" err="1"/>
              <a:t>f</a:t>
            </a:r>
            <a:r>
              <a:rPr lang="en-US" i="1" baseline="-25000" dirty="0" err="1"/>
              <a:t>w</a:t>
            </a:r>
            <a:endParaRPr lang="en-US" i="1" baseline="-25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676400" y="1775192"/>
                <a:ext cx="8839200" cy="4930409"/>
              </a:xfrm>
            </p:spPr>
            <p:txBody>
              <a:bodyPr>
                <a:normAutofit fontScale="62500" lnSpcReduction="20000"/>
              </a:bodyPr>
              <a:lstStyle/>
              <a:p>
                <a:r>
                  <a:rPr lang="en-US" dirty="0"/>
                  <a:t>The depth of each letter </a:t>
                </a:r>
                <a:r>
                  <a:rPr lang="en-US" b="1" i="1" dirty="0"/>
                  <a:t>x</a:t>
                </a:r>
                <a:r>
                  <a:rPr lang="en-US" dirty="0"/>
                  <a:t> other than </a:t>
                </a:r>
                <a:r>
                  <a:rPr lang="en-US" b="1" i="1" dirty="0"/>
                  <a:t>y</a:t>
                </a:r>
                <a:r>
                  <a:rPr lang="en-US" dirty="0"/>
                  <a:t> or </a:t>
                </a:r>
                <a:r>
                  <a:rPr lang="en-US" b="1" i="1" dirty="0"/>
                  <a:t>z</a:t>
                </a:r>
                <a:r>
                  <a:rPr lang="en-US" dirty="0"/>
                  <a:t> is the same in </a:t>
                </a:r>
                <a:r>
                  <a:rPr lang="en-US" b="1" i="1" dirty="0"/>
                  <a:t>T</a:t>
                </a:r>
                <a:r>
                  <a:rPr lang="en-US" dirty="0"/>
                  <a:t> and </a:t>
                </a:r>
                <a:r>
                  <a:rPr lang="en-US" b="1" i="1" dirty="0"/>
                  <a:t>T'</a:t>
                </a:r>
                <a:r>
                  <a:rPr lang="en-US" dirty="0"/>
                  <a:t>.  The depths of </a:t>
                </a:r>
                <a:r>
                  <a:rPr lang="en-US" b="1" i="1" dirty="0"/>
                  <a:t>y</a:t>
                </a:r>
                <a:r>
                  <a:rPr lang="en-US" dirty="0"/>
                  <a:t> and </a:t>
                </a:r>
                <a:r>
                  <a:rPr lang="en-US" b="1" i="1" dirty="0"/>
                  <a:t>z</a:t>
                </a:r>
                <a:r>
                  <a:rPr lang="en-US" dirty="0"/>
                  <a:t> are each one more than the depth of </a:t>
                </a:r>
                <a:r>
                  <a:rPr lang="en-US" b="1" i="1" dirty="0"/>
                  <a:t>w</a:t>
                </a:r>
                <a:r>
                  <a:rPr lang="en-US" dirty="0"/>
                  <a:t> in </a:t>
                </a:r>
                <a:r>
                  <a:rPr lang="en-US" b="1" i="1" dirty="0"/>
                  <a:t>T'</a:t>
                </a:r>
                <a:r>
                  <a:rPr lang="en-US" dirty="0"/>
                  <a:t>.  Recall that </a:t>
                </a:r>
                <a:r>
                  <a:rPr lang="en-US" b="1" i="1" dirty="0" err="1"/>
                  <a:t>f</a:t>
                </a:r>
                <a:r>
                  <a:rPr lang="en-US" b="1" i="1" baseline="-25000" dirty="0" err="1"/>
                  <a:t>w</a:t>
                </a:r>
                <a:r>
                  <a:rPr lang="en-US" dirty="0"/>
                  <a:t> = </a:t>
                </a:r>
                <a:r>
                  <a:rPr lang="en-US" b="1" i="1" dirty="0" err="1"/>
                  <a:t>f</a:t>
                </a:r>
                <a:r>
                  <a:rPr lang="en-US" b="1" i="1" baseline="-25000" dirty="0" err="1"/>
                  <a:t>y</a:t>
                </a:r>
                <a:r>
                  <a:rPr lang="en-US" dirty="0"/>
                  <a:t> + </a:t>
                </a:r>
                <a:r>
                  <a:rPr lang="en-US" b="1" i="1" dirty="0" err="1"/>
                  <a:t>f</a:t>
                </a:r>
                <a:r>
                  <a:rPr lang="en-US" b="1" i="1" baseline="-25000" dirty="0" err="1"/>
                  <a:t>z</a:t>
                </a:r>
                <a:r>
                  <a:rPr lang="en-US" dirty="0"/>
                  <a:t>.</a:t>
                </a:r>
              </a:p>
              <a:p>
                <a:pPr marL="16459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ABL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depth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b="0" dirty="0"/>
              </a:p>
              <a:p>
                <a:pPr marL="16459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depth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depth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depth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sub>
                          </m:sSub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en-US" dirty="0">
                  <a:ea typeface="Cambria Math" panose="02040503050406030204" pitchFamily="18" charset="0"/>
                </a:endParaRPr>
              </a:p>
              <a:p>
                <a:pPr marL="16459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(1+</m:t>
                          </m:r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depth</m:t>
                          </m:r>
                        </m:e>
                        <m:sub>
                          <m:sSup>
                            <m:sSupPr>
                              <m:ctrlP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𝑤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depth</m:t>
                              </m:r>
                            </m:e>
                            <m:sub>
                              <m:sSup>
                                <m:sSup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  <a:p>
                <a:pPr marL="16459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𝑤</m:t>
                          </m:r>
                        </m:sub>
                      </m:sSub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depth</m:t>
                          </m:r>
                        </m:e>
                        <m:sub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𝑤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depth</m:t>
                              </m:r>
                            </m:e>
                            <m:sub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  <a:p>
                <a:pPr marL="16459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𝑤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sSup>
                            <m:sSupPr>
                              <m:ctrlP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sub>
                        <m:sup/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depth</m:t>
                              </m:r>
                            </m:e>
                            <m:sub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dirty="0">
                  <a:ea typeface="Cambria Math" panose="02040503050406030204" pitchFamily="18" charset="0"/>
                </a:endParaRPr>
              </a:p>
              <a:p>
                <a:pPr marL="16459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𝑤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ABL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76400" y="1775192"/>
                <a:ext cx="8839200" cy="4930409"/>
              </a:xfrm>
              <a:blipFill>
                <a:blip r:embed="rId2"/>
                <a:stretch>
                  <a:fillRect t="-865" r="-1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066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Our algorithm produces minimum average bits per letter of any prefix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Proof by contradiction:</a:t>
            </a:r>
          </a:p>
          <a:p>
            <a:pPr lvl="1"/>
            <a:r>
              <a:rPr lang="en-US" dirty="0"/>
              <a:t>Suppose that our tree </a:t>
            </a:r>
            <a:r>
              <a:rPr lang="en-US" b="1" i="1" dirty="0"/>
              <a:t>T</a:t>
            </a:r>
            <a:r>
              <a:rPr lang="en-US" dirty="0"/>
              <a:t> is not optimal even though it was recursively built from an optimal tree </a:t>
            </a:r>
            <a:r>
              <a:rPr lang="en-US" b="1" i="1" dirty="0"/>
              <a:t>T'</a:t>
            </a:r>
            <a:r>
              <a:rPr lang="en-US" dirty="0"/>
              <a:t>.  Then there is some other binary tree </a:t>
            </a:r>
            <a:r>
              <a:rPr lang="en-US" b="1" i="1" dirty="0"/>
              <a:t>Z</a:t>
            </a:r>
            <a:r>
              <a:rPr lang="en-US" dirty="0"/>
              <a:t> such that ABL(</a:t>
            </a:r>
            <a:r>
              <a:rPr lang="en-US" b="1" i="1" dirty="0"/>
              <a:t>Z</a:t>
            </a:r>
            <a:r>
              <a:rPr lang="en-US" dirty="0"/>
              <a:t>) &lt; ABL(</a:t>
            </a:r>
            <a:r>
              <a:rPr lang="en-US" b="1" i="1" dirty="0"/>
              <a:t>T</a:t>
            </a:r>
            <a:r>
              <a:rPr lang="en-US" dirty="0"/>
              <a:t>).  However, we know that there is such a tree </a:t>
            </a:r>
            <a:r>
              <a:rPr lang="en-US" b="1" i="1" dirty="0"/>
              <a:t>Z</a:t>
            </a:r>
            <a:r>
              <a:rPr lang="en-US" dirty="0"/>
              <a:t> where the leaves for </a:t>
            </a:r>
            <a:r>
              <a:rPr lang="en-US" b="1" i="1" dirty="0"/>
              <a:t>y</a:t>
            </a:r>
            <a:r>
              <a:rPr lang="en-US" dirty="0"/>
              <a:t> and </a:t>
            </a:r>
            <a:r>
              <a:rPr lang="en-US" b="1" i="1" dirty="0"/>
              <a:t>z</a:t>
            </a:r>
            <a:r>
              <a:rPr lang="en-US" dirty="0"/>
              <a:t> are siblings.</a:t>
            </a:r>
          </a:p>
          <a:p>
            <a:pPr lvl="1"/>
            <a:r>
              <a:rPr lang="en-US" dirty="0"/>
              <a:t>If we remove the leaves for </a:t>
            </a:r>
            <a:r>
              <a:rPr lang="en-US" b="1" i="1" dirty="0"/>
              <a:t>y</a:t>
            </a:r>
            <a:r>
              <a:rPr lang="en-US" dirty="0"/>
              <a:t> and </a:t>
            </a:r>
            <a:r>
              <a:rPr lang="en-US" b="1" i="1" dirty="0"/>
              <a:t>z</a:t>
            </a:r>
            <a:r>
              <a:rPr lang="en-US" dirty="0"/>
              <a:t> from </a:t>
            </a:r>
            <a:r>
              <a:rPr lang="en-US" b="1" i="1" dirty="0"/>
              <a:t>Z</a:t>
            </a:r>
            <a:r>
              <a:rPr lang="en-US" dirty="0"/>
              <a:t> and label their parent </a:t>
            </a:r>
            <a:r>
              <a:rPr lang="en-US" b="1" i="1" dirty="0"/>
              <a:t>w</a:t>
            </a:r>
            <a:r>
              <a:rPr lang="en-US" dirty="0"/>
              <a:t>, we have a tree </a:t>
            </a:r>
            <a:r>
              <a:rPr lang="en-US" b="1" i="1" dirty="0"/>
              <a:t>Z</a:t>
            </a:r>
            <a:r>
              <a:rPr lang="en-US" dirty="0"/>
              <a:t> that defines a prefix code for </a:t>
            </a:r>
            <a:r>
              <a:rPr lang="en-US" b="1" i="1" dirty="0"/>
              <a:t>S'</a:t>
            </a:r>
            <a:r>
              <a:rPr lang="en-US" dirty="0"/>
              <a:t>.  Since we followed the same construction, the proof from the previous slide holds for </a:t>
            </a:r>
            <a:r>
              <a:rPr lang="en-US" b="1" i="1" dirty="0"/>
              <a:t>Z</a:t>
            </a:r>
            <a:r>
              <a:rPr lang="en-US" dirty="0"/>
              <a:t> and </a:t>
            </a:r>
            <a:r>
              <a:rPr lang="en-US" b="1" i="1" dirty="0"/>
              <a:t>Z'</a:t>
            </a:r>
            <a:r>
              <a:rPr lang="en-US" dirty="0"/>
              <a:t> and ABL(</a:t>
            </a:r>
            <a:r>
              <a:rPr lang="en-US" b="1" i="1" dirty="0"/>
              <a:t>Z'</a:t>
            </a:r>
            <a:r>
              <a:rPr lang="en-US" dirty="0"/>
              <a:t>) = ABL(</a:t>
            </a:r>
            <a:r>
              <a:rPr lang="en-US" b="1" i="1" dirty="0"/>
              <a:t>Z</a:t>
            </a:r>
            <a:r>
              <a:rPr lang="en-US" dirty="0"/>
              <a:t>) – </a:t>
            </a:r>
            <a:r>
              <a:rPr lang="en-US" b="1" i="1" dirty="0" err="1"/>
              <a:t>f</a:t>
            </a:r>
            <a:r>
              <a:rPr lang="en-US" b="1" i="1" baseline="-25000" dirty="0" err="1"/>
              <a:t>w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But since ABL(</a:t>
            </a:r>
            <a:r>
              <a:rPr lang="en-US" b="1" i="1" dirty="0"/>
              <a:t>Z</a:t>
            </a:r>
            <a:r>
              <a:rPr lang="en-US" dirty="0"/>
              <a:t>) &lt; ABL(</a:t>
            </a:r>
            <a:r>
              <a:rPr lang="en-US" b="1" i="1" dirty="0"/>
              <a:t>T</a:t>
            </a:r>
            <a:r>
              <a:rPr lang="en-US" dirty="0"/>
              <a:t>) and ABL(</a:t>
            </a:r>
            <a:r>
              <a:rPr lang="en-US" b="1" i="1" dirty="0"/>
              <a:t>T</a:t>
            </a:r>
            <a:r>
              <a:rPr lang="en-US" dirty="0"/>
              <a:t>) = ABL(</a:t>
            </a:r>
            <a:r>
              <a:rPr lang="en-US" b="1" i="1" dirty="0"/>
              <a:t>T'</a:t>
            </a:r>
            <a:r>
              <a:rPr lang="en-US" dirty="0"/>
              <a:t>) – </a:t>
            </a:r>
            <a:r>
              <a:rPr lang="en-US" b="1" i="1" dirty="0" err="1"/>
              <a:t>f</a:t>
            </a:r>
            <a:r>
              <a:rPr lang="en-US" b="1" i="1" baseline="-25000" dirty="0" err="1"/>
              <a:t>w</a:t>
            </a:r>
            <a:r>
              <a:rPr lang="en-US" dirty="0"/>
              <a:t>, it must be the case that ABL(</a:t>
            </a:r>
            <a:r>
              <a:rPr lang="en-US" b="1" i="1" dirty="0"/>
              <a:t>Z'</a:t>
            </a:r>
            <a:r>
              <a:rPr lang="en-US" dirty="0"/>
              <a:t>) &lt; ABL(</a:t>
            </a:r>
            <a:r>
              <a:rPr lang="en-US" b="1" i="1" dirty="0"/>
              <a:t>T'</a:t>
            </a:r>
            <a:r>
              <a:rPr lang="en-US" dirty="0"/>
              <a:t>), even though </a:t>
            </a:r>
            <a:r>
              <a:rPr lang="en-US" b="1" i="1" dirty="0"/>
              <a:t>T'</a:t>
            </a:r>
            <a:r>
              <a:rPr lang="en-US" dirty="0"/>
              <a:t> was optimal.  Contradiction. ∎</a:t>
            </a:r>
          </a:p>
        </p:txBody>
      </p:sp>
    </p:spTree>
    <p:extLst>
      <p:ext uri="{BB962C8B-B14F-4D97-AF65-F5344CB8AC3E}">
        <p14:creationId xmlns:p14="http://schemas.microsoft.com/office/powerpoint/2010/main" val="3707996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Running time of the algorithm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We </a:t>
                </a:r>
                <a:r>
                  <a:rPr lang="en-US" dirty="0" err="1"/>
                  <a:t>recurse</a:t>
                </a:r>
                <a:r>
                  <a:rPr lang="en-US" dirty="0"/>
                  <a:t> </a:t>
                </a:r>
                <a:r>
                  <a:rPr lang="en-US" b="1" i="1" dirty="0"/>
                  <a:t>k</a:t>
                </a:r>
                <a:r>
                  <a:rPr lang="en-US" dirty="0"/>
                  <a:t> - 1 times over smaller and smaller alphabet sizes starting with </a:t>
                </a:r>
                <a:r>
                  <a:rPr lang="en-US" b="1" i="1" dirty="0"/>
                  <a:t>k</a:t>
                </a:r>
                <a:r>
                  <a:rPr lang="en-US" dirty="0"/>
                  <a:t> </a:t>
                </a:r>
              </a:p>
              <a:p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−1)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nary>
                  </m:oMath>
                </a14:m>
                <a:r>
                  <a:rPr lang="en-US" dirty="0"/>
                  <a:t> which is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endParaRPr lang="en-US" dirty="0"/>
              </a:p>
              <a:p>
                <a:r>
                  <a:rPr lang="en-US" dirty="0"/>
                  <a:t>However, we could use a priority queue which can extract the minimum in log </a:t>
                </a:r>
                <a:r>
                  <a:rPr lang="en-US" b="1" i="1" dirty="0"/>
                  <a:t>k</a:t>
                </a:r>
                <a:r>
                  <a:rPr lang="en-US" dirty="0"/>
                  <a:t> time twice at each step and add an element also in log </a:t>
                </a:r>
                <a:r>
                  <a:rPr lang="en-US" b="1" i="1" dirty="0"/>
                  <a:t>k</a:t>
                </a:r>
                <a:r>
                  <a:rPr lang="en-US" dirty="0"/>
                  <a:t> time, giving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func>
                          <m:funcPr>
                            <m:ctrlPr>
                              <a:rPr lang="en-US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US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</m:func>
                      </m:e>
                    </m:d>
                  </m:oMath>
                </a14:m>
                <a:r>
                  <a:rPr lang="en-US" dirty="0"/>
                  <a:t> time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t="-659" r="-22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86351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 1 Post Mortem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9466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Quiz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70607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Finish exam </a:t>
            </a:r>
            <a:r>
              <a:rPr lang="en-US"/>
              <a:t>post mortem</a:t>
            </a:r>
            <a:endParaRPr lang="en-US" dirty="0"/>
          </a:p>
          <a:p>
            <a:r>
              <a:rPr lang="en-US" dirty="0"/>
              <a:t>Divide and conquer</a:t>
            </a:r>
          </a:p>
          <a:p>
            <a:r>
              <a:rPr lang="en-US" dirty="0"/>
              <a:t>Merge sort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Work on Assignment 3</a:t>
            </a:r>
          </a:p>
          <a:p>
            <a:pPr lvl="1"/>
            <a:r>
              <a:rPr lang="en-US" b="1" dirty="0"/>
              <a:t>Due next Friday</a:t>
            </a:r>
          </a:p>
          <a:p>
            <a:r>
              <a:rPr lang="en-US" dirty="0"/>
              <a:t>Read section 5.1</a:t>
            </a:r>
          </a:p>
          <a:p>
            <a:r>
              <a:rPr lang="en-US" dirty="0"/>
              <a:t>Extra credit opportunities (0.5% each):</a:t>
            </a:r>
          </a:p>
          <a:p>
            <a:pPr lvl="1"/>
            <a:r>
              <a:rPr lang="en-US" b="1" dirty="0" err="1">
                <a:solidFill>
                  <a:schemeClr val="accent2"/>
                </a:solidFill>
              </a:rPr>
              <a:t>Rublein</a:t>
            </a:r>
            <a:r>
              <a:rPr lang="en-US" b="1" dirty="0">
                <a:solidFill>
                  <a:schemeClr val="accent2"/>
                </a:solidFill>
              </a:rPr>
              <a:t> research talk: 	2/9 	12:30-1:30 p.m. in Point 140</a:t>
            </a:r>
          </a:p>
          <a:p>
            <a:pPr lvl="1"/>
            <a:r>
              <a:rPr lang="en-US" b="1" dirty="0" err="1">
                <a:solidFill>
                  <a:schemeClr val="accent2"/>
                </a:solidFill>
              </a:rPr>
              <a:t>Rublein</a:t>
            </a:r>
            <a:r>
              <a:rPr lang="en-US" b="1" dirty="0">
                <a:solidFill>
                  <a:schemeClr val="accent2"/>
                </a:solidFill>
              </a:rPr>
              <a:t> teaching demo: 	2/9 	3-4 p.m. in Point 140</a:t>
            </a:r>
          </a:p>
          <a:p>
            <a:pPr lvl="1"/>
            <a:r>
              <a:rPr lang="en-US" dirty="0" err="1"/>
              <a:t>Phadke</a:t>
            </a:r>
            <a:r>
              <a:rPr lang="en-US" dirty="0"/>
              <a:t> research talk:		2/12	3-4 p.m. in Point 139</a:t>
            </a:r>
          </a:p>
          <a:p>
            <a:pPr lvl="1"/>
            <a:r>
              <a:rPr lang="en-US" dirty="0" err="1"/>
              <a:t>Phadke</a:t>
            </a:r>
            <a:r>
              <a:rPr lang="en-US" dirty="0"/>
              <a:t> teaching demo:	2/13	10-10:55 a.m. in Towers 112</a:t>
            </a:r>
          </a:p>
          <a:p>
            <a:pPr lvl="1"/>
            <a:r>
              <a:rPr lang="en-US" dirty="0"/>
              <a:t>Hristov teaching demo:</a:t>
            </a:r>
            <a:r>
              <a:rPr lang="en-US"/>
              <a:t>	2/19</a:t>
            </a:r>
            <a:r>
              <a:rPr lang="en-US" dirty="0"/>
              <a:t>	11:30-12:25 a.m. in Point 113</a:t>
            </a:r>
          </a:p>
          <a:p>
            <a:pPr lvl="1"/>
            <a:r>
              <a:rPr lang="en-US" dirty="0"/>
              <a:t>Hristov research talk:		2/19	4:30-5:30 p.m. in Point 139</a:t>
            </a:r>
            <a:br>
              <a:rPr lang="en-US" b="1" dirty="0"/>
            </a:br>
            <a:r>
              <a:rPr lang="en-US" b="1" dirty="0"/>
              <a:t>		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3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74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931" name="Picture 3" descr="C:\Documents and Settings\wittmanb\Local Settings\Temporary Internet Files\Content.IE5\4SNR0781\MPj0386654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 flipH="1">
            <a:off x="8534400" y="4273451"/>
            <a:ext cx="3657600" cy="2609088"/>
          </a:xfrm>
          <a:prstGeom prst="rect">
            <a:avLst/>
          </a:prstGeom>
          <a:noFill/>
          <a:effectLst>
            <a:softEdge rad="127000"/>
          </a:effec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Logical warmup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Consider six straight silver chains made up of five links each</a:t>
            </a:r>
          </a:p>
          <a:p>
            <a:r>
              <a:rPr lang="en-US" dirty="0"/>
              <a:t>What if you want to make one large circular chain?</a:t>
            </a:r>
          </a:p>
          <a:p>
            <a:r>
              <a:rPr lang="en-US" dirty="0"/>
              <a:t>The jeweler will charge $1 for every link that he must cut open and then weld close</a:t>
            </a:r>
          </a:p>
          <a:p>
            <a:r>
              <a:rPr lang="en-US" dirty="0"/>
              <a:t>What is the cheapest price possible to make the six chains into one chain?</a:t>
            </a:r>
          </a:p>
        </p:txBody>
      </p:sp>
    </p:spTree>
    <p:extLst>
      <p:ext uri="{BB962C8B-B14F-4D97-AF65-F5344CB8AC3E}">
        <p14:creationId xmlns:p14="http://schemas.microsoft.com/office/powerpoint/2010/main" val="294780004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Three-sentence Summary of Data Compression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2572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Compression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5319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compression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Disk space is finite</a:t>
            </a:r>
          </a:p>
          <a:p>
            <a:r>
              <a:rPr lang="en-US" dirty="0"/>
              <a:t>Internet bandwidth is limited</a:t>
            </a:r>
          </a:p>
          <a:p>
            <a:r>
              <a:rPr lang="en-US" dirty="0"/>
              <a:t>It is </a:t>
            </a:r>
            <a:r>
              <a:rPr lang="en-US" b="1" dirty="0"/>
              <a:t>really</a:t>
            </a:r>
            <a:r>
              <a:rPr lang="en-US" dirty="0"/>
              <a:t> useful to compress data so that we can use a smaller number of bits to represent a larger number of bits</a:t>
            </a:r>
          </a:p>
          <a:p>
            <a:r>
              <a:rPr lang="en-US" dirty="0"/>
              <a:t>Iron clad law of compression:</a:t>
            </a:r>
          </a:p>
          <a:p>
            <a:pPr lvl="1"/>
            <a:r>
              <a:rPr lang="en-US" dirty="0"/>
              <a:t>You cannot always compress a given set of bits into a smaller number of bits</a:t>
            </a:r>
          </a:p>
          <a:p>
            <a:pPr lvl="1"/>
            <a:r>
              <a:rPr lang="en-US" dirty="0"/>
              <a:t>If you could, you could compress anything, eventually, into a single 1 bit or 0 bit</a:t>
            </a:r>
          </a:p>
        </p:txBody>
      </p:sp>
    </p:spTree>
    <p:extLst>
      <p:ext uri="{BB962C8B-B14F-4D97-AF65-F5344CB8AC3E}">
        <p14:creationId xmlns:p14="http://schemas.microsoft.com/office/powerpoint/2010/main" val="906526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compression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Lossless</a:t>
            </a:r>
            <a:r>
              <a:rPr lang="en-US" dirty="0"/>
              <a:t> compression transforms one set of bits into another (hopefully smaller) set of bits in a completely reversible way</a:t>
            </a:r>
          </a:p>
          <a:p>
            <a:r>
              <a:rPr lang="en-US" dirty="0"/>
              <a:t>No bits are lost</a:t>
            </a:r>
          </a:p>
          <a:p>
            <a:r>
              <a:rPr lang="en-US" dirty="0"/>
              <a:t>Examples of lossless compression:</a:t>
            </a:r>
          </a:p>
          <a:p>
            <a:pPr lvl="1"/>
            <a:r>
              <a:rPr lang="en-US" dirty="0"/>
              <a:t>Zip files</a:t>
            </a:r>
          </a:p>
          <a:p>
            <a:pPr lvl="1"/>
            <a:r>
              <a:rPr lang="en-US" dirty="0"/>
              <a:t>PNG image files</a:t>
            </a:r>
          </a:p>
          <a:p>
            <a:pPr lvl="1"/>
            <a:r>
              <a:rPr lang="en-US" dirty="0"/>
              <a:t>FLAC format for audio</a:t>
            </a:r>
          </a:p>
        </p:txBody>
      </p:sp>
    </p:spTree>
    <p:extLst>
      <p:ext uri="{BB962C8B-B14F-4D97-AF65-F5344CB8AC3E}">
        <p14:creationId xmlns:p14="http://schemas.microsoft.com/office/powerpoint/2010/main" val="857489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4740</TotalTime>
  <Words>1664</Words>
  <Application>Microsoft Office PowerPoint</Application>
  <PresentationFormat>Widescreen</PresentationFormat>
  <Paragraphs>162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9" baseType="lpstr">
      <vt:lpstr>Arial</vt:lpstr>
      <vt:lpstr>Calibri</vt:lpstr>
      <vt:lpstr>Cambria Math</vt:lpstr>
      <vt:lpstr>Corbel</vt:lpstr>
      <vt:lpstr>Wingdings</vt:lpstr>
      <vt:lpstr>Wingdings 2</vt:lpstr>
      <vt:lpstr>Wingdings 3</vt:lpstr>
      <vt:lpstr>Module</vt:lpstr>
      <vt:lpstr>COMP 4500</vt:lpstr>
      <vt:lpstr>Last time</vt:lpstr>
      <vt:lpstr>Questions?</vt:lpstr>
      <vt:lpstr>Assignment 3</vt:lpstr>
      <vt:lpstr>Logical warmup</vt:lpstr>
      <vt:lpstr>Three-sentence Summary of Data Compression</vt:lpstr>
      <vt:lpstr>Data Compression</vt:lpstr>
      <vt:lpstr>Data compression</vt:lpstr>
      <vt:lpstr>Common compression</vt:lpstr>
      <vt:lpstr>Lossy compression</vt:lpstr>
      <vt:lpstr>Encoding symbols with bits</vt:lpstr>
      <vt:lpstr>Cleverly encoding symbols with bits</vt:lpstr>
      <vt:lpstr>Variable length encoding</vt:lpstr>
      <vt:lpstr>Prefix codes</vt:lpstr>
      <vt:lpstr>Optimal prefix codes</vt:lpstr>
      <vt:lpstr>Algorithm design</vt:lpstr>
      <vt:lpstr>Prefix code tree example</vt:lpstr>
      <vt:lpstr>Full binary trees</vt:lpstr>
      <vt:lpstr>An optimal prefix code is represented by a full binary tree</vt:lpstr>
      <vt:lpstr>How can we figure out the tree structure?</vt:lpstr>
      <vt:lpstr>We don't have the structure of T*</vt:lpstr>
      <vt:lpstr>Algorithm description</vt:lpstr>
      <vt:lpstr>Algorithm</vt:lpstr>
      <vt:lpstr>Proof: ABL(T') = ABL(T) - fw</vt:lpstr>
      <vt:lpstr>Our algorithm produces minimum average bits per letter of any prefix code</vt:lpstr>
      <vt:lpstr>Running time of the algorithm</vt:lpstr>
      <vt:lpstr>Exam 1 Post Mortem</vt:lpstr>
      <vt:lpstr>Quiz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683</cp:revision>
  <dcterms:created xsi:type="dcterms:W3CDTF">2009-08-24T20:26:10Z</dcterms:created>
  <dcterms:modified xsi:type="dcterms:W3CDTF">2024-02-15T21:35:09Z</dcterms:modified>
</cp:coreProperties>
</file>